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2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3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38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13190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376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429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56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75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3123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8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CDE180-42A4-4E1D-B657-AA4A9BACA7A4}" type="datetimeFigureOut">
              <a:rPr lang="it-IT" smtClean="0"/>
              <a:t>30/06/2021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80538F-C93B-4796-B823-028F1349B916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10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ocome.it/?post_type=ital2&amp;p=355" TargetMode="External"/><Relationship Id="rId2" Type="http://schemas.openxmlformats.org/officeDocument/2006/relationships/hyperlink" Target="http://www.centrocome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20129E-677B-4504-9289-728ADDC4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hnschrift Light" panose="020B0502040204020203" pitchFamily="34" charset="0"/>
              </a:rPr>
              <a:t>PROTOCOLLO DI ACCOGLIENZA ALUNNI STRANIERI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CDB18E-3078-48D1-8591-43EA7197C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SCOPO: raccogliere procedure condivise a partire dalla legislazione vigente e dagli studi specifici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DESTINATARI:  alunni NAI (arrivo in Italia al massimo entri due anni-procedure specifiche di alfabetizzazione)- altri stranieri (procedure BES)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736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75F5F-CC10-4EC8-B07D-24B28FC8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hnschrift Light" panose="020B0502040204020203" pitchFamily="34" charset="0"/>
              </a:rPr>
              <a:t>SCHEMA DEL PROTOCOLLO: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>
                <a:latin typeface="Bahnschrift Light" panose="020B0502040204020203" pitchFamily="34" charset="0"/>
              </a:rPr>
              <a:t>mansionario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91522-0F88-4180-8844-0E1761505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DIRIGENZA, SEGRETERIA, FUNZIONE STRUMENTALE E REFERENTI INCLUSIONE: INSERIMENTO NELLE CLASSI, SENTITI I CONSIGLI DI CLASSE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COMMISSIONE INCLUSIONE: CONSULENZA SU PROCEDURE E MATERIALI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CONSIGLIO DI CLASSE: PROGETTAZIONE EDUCATIVA </a:t>
            </a:r>
          </a:p>
        </p:txBody>
      </p:sp>
    </p:spTree>
    <p:extLst>
      <p:ext uri="{BB962C8B-B14F-4D97-AF65-F5344CB8AC3E}">
        <p14:creationId xmlns:p14="http://schemas.microsoft.com/office/powerpoint/2010/main" val="319345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56062-9295-4159-9459-0346C10C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hnschrift Light" panose="020B0502040204020203" pitchFamily="34" charset="0"/>
              </a:rPr>
              <a:t>FASI DI INSERIMENTO</a:t>
            </a:r>
            <a:br>
              <a:rPr lang="it-IT" dirty="0">
                <a:latin typeface="Bahnschrift Light" panose="020B0502040204020203" pitchFamily="34" charset="0"/>
              </a:rPr>
            </a:br>
            <a:r>
              <a:rPr lang="it-IT" dirty="0">
                <a:latin typeface="Bahnschrift Light" panose="020B0502040204020203" pitchFamily="34" charset="0"/>
              </a:rPr>
              <a:t>ALUNNO NAI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F7479A-2D84-42D1-9210-1E31772E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1800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L’ISCRIZIONE </a:t>
            </a:r>
          </a:p>
          <a:p>
            <a:pPr marL="0" indent="0">
              <a:buNone/>
            </a:pP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sz="1800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COLLOQUIO DI CONOSCENZA </a:t>
            </a:r>
          </a:p>
          <a:p>
            <a:pPr marL="0" indent="0">
              <a:buNone/>
            </a:pP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sz="1800" u="sng" dirty="0">
                <a:effectLst/>
                <a:latin typeface="Verdana" panose="020B0604030504040204" pitchFamily="34" charset="0"/>
                <a:ea typeface="PMingLiU-ExtB" panose="02020500000000000000" pitchFamily="18" charset="-120"/>
                <a:cs typeface="Cambria" panose="02040503050406030204" pitchFamily="18" charset="0"/>
              </a:rPr>
              <a:t>ASSEGNAZIONE ALLA CLASSE: </a:t>
            </a:r>
          </a:p>
          <a:p>
            <a:pPr marL="1257300" lvl="2" indent="-342900" algn="just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it-IT" sz="1400" dirty="0">
                <a:effectLst/>
                <a:latin typeface="Verdana" panose="020B0604030504040204" pitchFamily="34" charset="0"/>
                <a:ea typeface="PMingLiU-ExtB" panose="02020500000000000000" pitchFamily="18" charset="-120"/>
                <a:cs typeface="Cambria" panose="02040503050406030204" pitchFamily="18" charset="0"/>
              </a:rPr>
              <a:t>Età anagrafica</a:t>
            </a:r>
            <a:endParaRPr lang="it-IT" sz="1400" dirty="0">
              <a:effectLst/>
              <a:latin typeface="Cambria" panose="02040503050406030204" pitchFamily="18" charset="0"/>
              <a:ea typeface="PMingLiU-ExtB" panose="02020500000000000000" pitchFamily="18" charset="-120"/>
              <a:cs typeface="Cambria" panose="020405030504060302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it-IT" sz="1400" dirty="0">
                <a:effectLst/>
                <a:latin typeface="Verdana" panose="020B0604030504040204" pitchFamily="34" charset="0"/>
                <a:ea typeface="PMingLiU-ExtB" panose="02020500000000000000" pitchFamily="18" charset="-120"/>
                <a:cs typeface="Cambria" panose="02040503050406030204" pitchFamily="18" charset="0"/>
              </a:rPr>
              <a:t>Documentazione scolastica pregressa</a:t>
            </a:r>
            <a:endParaRPr lang="it-IT" sz="1400" dirty="0">
              <a:effectLst/>
              <a:latin typeface="Cambria" panose="02040503050406030204" pitchFamily="18" charset="0"/>
              <a:ea typeface="PMingLiU-ExtB" panose="02020500000000000000" pitchFamily="18" charset="-120"/>
              <a:cs typeface="Cambria" panose="020405030504060302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Verdana" panose="020B0604030504040204" pitchFamily="34" charset="0"/>
              <a:buChar char="-"/>
            </a:pPr>
            <a:r>
              <a:rPr lang="it-IT" sz="1400" dirty="0">
                <a:effectLst/>
                <a:latin typeface="Verdana" panose="020B0604030504040204" pitchFamily="34" charset="0"/>
                <a:ea typeface="PMingLiU-ExtB" panose="02020500000000000000" pitchFamily="18" charset="-120"/>
                <a:cs typeface="Cambria" panose="02040503050406030204" pitchFamily="18" charset="0"/>
              </a:rPr>
              <a:t>Composizione della classe in base al numero di alunni</a:t>
            </a:r>
            <a:endParaRPr lang="it-IT" sz="1400" dirty="0">
              <a:effectLst/>
              <a:latin typeface="Cambria" panose="02040503050406030204" pitchFamily="18" charset="0"/>
              <a:ea typeface="PMingLiU-ExtB" panose="02020500000000000000" pitchFamily="18" charset="-120"/>
              <a:cs typeface="Cambria" panose="020405030504060302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it-IT" sz="1400" dirty="0">
                <a:effectLst/>
                <a:latin typeface="Verdana" panose="020B0604030504040204" pitchFamily="34" charset="0"/>
                <a:ea typeface="PMingLiU-ExtB" panose="02020500000000000000" pitchFamily="18" charset="-120"/>
                <a:cs typeface="Cambria" panose="02040503050406030204" pitchFamily="18" charset="0"/>
              </a:rPr>
              <a:t>Presenza di alunni stranieri delle caratteristiche del gruppo classe</a:t>
            </a:r>
            <a:endParaRPr lang="it-IT" sz="1400" dirty="0">
              <a:effectLst/>
              <a:latin typeface="Cambria" panose="02040503050406030204" pitchFamily="18" charset="0"/>
              <a:ea typeface="PMingLiU-ExtB" panose="02020500000000000000" pitchFamily="18" charset="-120"/>
              <a:cs typeface="Cambria" panose="02040503050406030204" pitchFamily="18" charset="0"/>
            </a:endParaRPr>
          </a:p>
          <a:p>
            <a:pPr lvl="1"/>
            <a:endParaRPr lang="it-IT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it-IT" sz="1800" u="sng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INSERIMENTO NELLA CLASSE (solo dopo aver concluso le prime tre fasi)</a:t>
            </a:r>
          </a:p>
          <a:p>
            <a:endParaRPr lang="it-IT" sz="1800" u="sng" dirty="0">
              <a:effectLst/>
              <a:latin typeface="Verdana" panose="020B0604030504040204" pitchFamily="34" charset="0"/>
              <a:ea typeface="Arial" panose="020B0604020202020204" pitchFamily="34" charset="0"/>
            </a:endParaRPr>
          </a:p>
          <a:p>
            <a:r>
              <a:rPr lang="it-IT" sz="1800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IL PIANO DIDATTICO PERSONALIZZATO</a:t>
            </a:r>
          </a:p>
          <a:p>
            <a:endParaRPr lang="it-IT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</a:endParaRPr>
          </a:p>
          <a:p>
            <a:r>
              <a:rPr lang="it-IT" sz="1800" u="sng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VALUTAZIONE</a:t>
            </a: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88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45B12-280C-468E-B549-940DE7D96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hnschrift Light" panose="020B0502040204020203" pitchFamily="34" charset="0"/>
              </a:rPr>
              <a:t>ALLEGATI</a:t>
            </a:r>
            <a:br>
              <a:rPr lang="it-IT" dirty="0">
                <a:latin typeface="Bahnschrift Light" panose="020B0502040204020203" pitchFamily="34" charset="0"/>
              </a:rPr>
            </a:br>
            <a:endParaRPr lang="it-IT" dirty="0">
              <a:latin typeface="Bahnschrift Light" panose="020B0502040204020203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E7329D-4973-4F11-A6D1-228ABFB3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0171"/>
            <a:ext cx="10178322" cy="5036458"/>
          </a:xfrm>
        </p:spPr>
        <p:txBody>
          <a:bodyPr>
            <a:normAutofit/>
          </a:bodyPr>
          <a:lstStyle/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1: Scheda di iscrizione (italiano, inglese, francese)</a:t>
            </a:r>
            <a:endParaRPr lang="it-IT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2: </a:t>
            </a:r>
            <a:r>
              <a:rPr lang="it-IT" sz="18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Materiale in più lingue sul sistema scolastico italiano e sulla nostra istituzione (Sintesi del </a:t>
            </a:r>
            <a:r>
              <a:rPr lang="it-IT" sz="1800" dirty="0" err="1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Ptof</a:t>
            </a:r>
            <a:r>
              <a:rPr lang="it-IT" sz="18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 da rivedere)</a:t>
            </a: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260475" algn="just">
              <a:lnSpc>
                <a:spcPct val="115000"/>
              </a:lnSpc>
            </a:pPr>
            <a:r>
              <a:rPr lang="it-IT" sz="18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 modelli originali sono stati elaborati dal Comune di Milano, Assessorato Famiglia, Scuola e Politiche Sociali – dal Centro COME nell’ambito del </a:t>
            </a:r>
            <a:r>
              <a:rPr lang="it-IT" sz="18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Progetto Mediante. </a:t>
            </a: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3: Traccia di colloquio con la famiglia </a:t>
            </a: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4: </a:t>
            </a:r>
            <a:r>
              <a:rPr lang="it-IT" sz="18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Questionario in più lingue rivolto agli alunni neo arrivati. </a:t>
            </a:r>
            <a:endParaRPr lang="it-IT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031875" marR="190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18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I modelli sono stati elaborati dal </a:t>
            </a:r>
            <a:r>
              <a:rPr lang="it-IT" sz="1800" dirty="0" err="1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Cospe</a:t>
            </a:r>
            <a:r>
              <a:rPr lang="it-IT" sz="18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 di Firenze e disponibili in diverse lingue: </a:t>
            </a:r>
            <a:r>
              <a:rPr lang="it-IT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italiano, albanese, arabo, francese, inglese, rumeno e russo. </a:t>
            </a:r>
            <a:r>
              <a:rPr lang="it-IT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 semplificato i modelli in italiano, inglese, francese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05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23DDFA-E8D5-44A7-AF5B-4BF73F937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04801"/>
            <a:ext cx="10178322" cy="6328228"/>
          </a:xfrm>
        </p:spPr>
        <p:txBody>
          <a:bodyPr>
            <a:normAutofit fontScale="92500"/>
          </a:bodyPr>
          <a:lstStyle/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5: Piano didattico personalizzato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6: </a:t>
            </a: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Schede per accertare la competenza linguistica e le competenze, tratte da </a:t>
            </a:r>
            <a:r>
              <a:rPr lang="it-I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A. Mastromarco, R. Augelli, </a:t>
            </a:r>
            <a:r>
              <a:rPr lang="it-IT" sz="2000" i="1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La valutazione delle competenze nella lingua 2 </a:t>
            </a:r>
            <a:r>
              <a:rPr lang="it-IT" sz="20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disegni a cura di Marta Sacchi – 2010, liberamente consultabili e scaricabili da </a:t>
            </a:r>
            <a:r>
              <a:rPr lang="it-IT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2"/>
              </a:rPr>
              <a:t>http://www.centrocome.it/</a:t>
            </a:r>
            <a:endParaRPr lang="it-IT" u="sng" dirty="0">
              <a:solidFill>
                <a:srgbClr val="0000FF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14400" marR="1905" lvl="2" indent="0" algn="just">
              <a:lnSpc>
                <a:spcPct val="115000"/>
              </a:lnSpc>
              <a:buNone/>
            </a:pPr>
            <a:r>
              <a:rPr lang="it-I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Livello A1</a:t>
            </a:r>
          </a:p>
          <a:p>
            <a:pPr marL="914400" marR="1905" lvl="2" indent="0" algn="just">
              <a:lnSpc>
                <a:spcPct val="115000"/>
              </a:lnSpc>
              <a:buNone/>
            </a:pPr>
            <a:r>
              <a:rPr lang="it-I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Livello A2</a:t>
            </a:r>
          </a:p>
          <a:p>
            <a:pPr marL="914400" marR="1905" lvl="2" indent="0" algn="just">
              <a:lnSpc>
                <a:spcPct val="115000"/>
              </a:lnSpc>
              <a:buNone/>
            </a:pPr>
            <a:r>
              <a:rPr lang="it-I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Livello B1</a:t>
            </a:r>
          </a:p>
          <a:p>
            <a:pPr marL="914400" marR="1905" lvl="2" indent="0" algn="just">
              <a:lnSpc>
                <a:spcPct val="115000"/>
              </a:lnSpc>
              <a:buNone/>
            </a:pPr>
            <a:r>
              <a:rPr lang="it-I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Livello B2</a:t>
            </a:r>
          </a:p>
          <a:p>
            <a:pPr marL="914400" marR="1905" lvl="2" indent="0" algn="just">
              <a:lnSpc>
                <a:spcPct val="115000"/>
              </a:lnSpc>
              <a:buNone/>
            </a:pPr>
            <a:r>
              <a:rPr lang="it-IT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Livello C1 Lingua per lo studio (si suggerisce la sperimentazione di questa batteria di test solo per i ragazzi più grandi che abbiano acquisito competenze di lingua italiana sufficienti ad affrontare lo studio)</a:t>
            </a: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7: Richiesta dell’intervento di mediazione linguistica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8: Progetto Arcobaleno (MEDIAZIONE/facilitazione)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9: Bibliografia presente in istituto (da verificare in settembre)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10: Materiali per orientamento </a:t>
            </a:r>
            <a:r>
              <a:rPr lang="it-IT" sz="2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http://www.centrocome.it/?post_type=ital2&amp;p=355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1905" algn="just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Allegato 11: Pronto Soccorso Linguistico</a:t>
            </a:r>
            <a:endParaRPr lang="it-IT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729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781A94-54BB-4E5D-924F-A324F1AFE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Bahnschrift Light" panose="020B0502040204020203" pitchFamily="34" charset="0"/>
              </a:rPr>
              <a:t>…a settembre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1301D2-DDAC-4D7C-8B12-0042AC06F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Formazione dei referenti inclusione sul protocollo, che saranno delegati a gestirlo nel plesso</a:t>
            </a:r>
          </a:p>
          <a:p>
            <a:r>
              <a:rPr lang="it-IT" dirty="0"/>
              <a:t>Revisione bibliografia dei singoli plessi</a:t>
            </a:r>
          </a:p>
          <a:p>
            <a:r>
              <a:rPr lang="it-IT" dirty="0"/>
              <a:t>Revisione e aggiornamento </a:t>
            </a:r>
            <a:r>
              <a:rPr lang="it-IT" dirty="0" err="1"/>
              <a:t>Ptof</a:t>
            </a:r>
            <a:r>
              <a:rPr lang="it-IT" dirty="0"/>
              <a:t>  in lingua straniera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3719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59</TotalTime>
  <Words>451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Bahnschrift Light</vt:lpstr>
      <vt:lpstr>Cambria</vt:lpstr>
      <vt:lpstr>Gill Sans MT</vt:lpstr>
      <vt:lpstr>Impact</vt:lpstr>
      <vt:lpstr>Times New Roman</vt:lpstr>
      <vt:lpstr>Verdana</vt:lpstr>
      <vt:lpstr>Badge</vt:lpstr>
      <vt:lpstr>PROTOCOLLO DI ACCOGLIENZA ALUNNI STRANIERI</vt:lpstr>
      <vt:lpstr>SCHEMA DEL PROTOCOLLO: mansionario</vt:lpstr>
      <vt:lpstr>FASI DI INSERIMENTO ALUNNO NAI</vt:lpstr>
      <vt:lpstr>ALLEGATI </vt:lpstr>
      <vt:lpstr>Presentazione standard di PowerPoint</vt:lpstr>
      <vt:lpstr>…a settembre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PROTOCOLLO DI ACCOGLIENZA ALUNNI STRANIERI</dc:title>
  <dc:creator>Cristina Bevilacqua</dc:creator>
  <cp:lastModifiedBy>Cristina Bevilacqua</cp:lastModifiedBy>
  <cp:revision>6</cp:revision>
  <dcterms:created xsi:type="dcterms:W3CDTF">2021-06-30T10:13:07Z</dcterms:created>
  <dcterms:modified xsi:type="dcterms:W3CDTF">2021-06-30T11:34:18Z</dcterms:modified>
</cp:coreProperties>
</file>